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2" r:id="rId2"/>
    <p:sldId id="283" r:id="rId3"/>
    <p:sldId id="284" r:id="rId4"/>
    <p:sldId id="286" r:id="rId5"/>
  </p:sldIdLst>
  <p:sldSz cx="9144000" cy="6858000" type="screen4x3"/>
  <p:notesSz cx="9083675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85" autoAdjust="0"/>
  </p:normalViewPr>
  <p:slideViewPr>
    <p:cSldViewPr>
      <p:cViewPr varScale="1">
        <p:scale>
          <a:sx n="67" d="100"/>
          <a:sy n="67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36259" cy="3427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Strategic Financing for School Mental Health Services - Sample Worksheets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45314" y="0"/>
            <a:ext cx="3936259" cy="3427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9/30/16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4022"/>
            <a:ext cx="3936259" cy="3427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Rider &amp; Freeman - American Institutes for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45314" y="6514022"/>
            <a:ext cx="3936259" cy="3427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AEDAB-C4DB-4BAF-BEB3-30F267D4A1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30376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Strategic Financing for School Mental Health Services - Sample Worksheets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45314" y="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9/30/16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273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8368" y="3257550"/>
            <a:ext cx="726694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Rider &amp; Freeman - American Institutes for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45314" y="6513910"/>
            <a:ext cx="3936259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6AB7F-5D75-4F73-9CC2-7CE3162264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41598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9/30/16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Rider &amp; Freeman - American Institutes for Research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Strategic Financing for School Mental Health Services - Sample Worksheets</a:t>
            </a:r>
          </a:p>
        </p:txBody>
      </p:sp>
    </p:spTree>
    <p:extLst>
      <p:ext uri="{BB962C8B-B14F-4D97-AF65-F5344CB8AC3E}">
        <p14:creationId xmlns:p14="http://schemas.microsoft.com/office/powerpoint/2010/main" val="120909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9/30/16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Rider &amp; Freeman - American Institutes for Research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Strategic Financing for School Mental Health Services - Sample Worksheets</a:t>
            </a:r>
          </a:p>
        </p:txBody>
      </p:sp>
    </p:spTree>
    <p:extLst>
      <p:ext uri="{BB962C8B-B14F-4D97-AF65-F5344CB8AC3E}">
        <p14:creationId xmlns:p14="http://schemas.microsoft.com/office/powerpoint/2010/main" val="4056931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1"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9/30/16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Rider &amp; Freeman - American Institutes for Research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Strategic Financing for School Mental Health Services - Sample Worksheets</a:t>
            </a:r>
          </a:p>
        </p:txBody>
      </p:sp>
    </p:spTree>
    <p:extLst>
      <p:ext uri="{BB962C8B-B14F-4D97-AF65-F5344CB8AC3E}">
        <p14:creationId xmlns:p14="http://schemas.microsoft.com/office/powerpoint/2010/main" val="2025706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11"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9/30/16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Rider &amp; Freeman - American Institutes for Research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Strategic Financing for School Mental Health Services - Sample Worksheets</a:t>
            </a:r>
          </a:p>
        </p:txBody>
      </p:sp>
    </p:spTree>
    <p:extLst>
      <p:ext uri="{BB962C8B-B14F-4D97-AF65-F5344CB8AC3E}">
        <p14:creationId xmlns:p14="http://schemas.microsoft.com/office/powerpoint/2010/main" val="4042604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Hatch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6"/>
          <p:cNvSpPr>
            <a:spLocks noGrp="1"/>
          </p:cNvSpPr>
          <p:nvPr>
            <p:ph type="title"/>
          </p:nvPr>
        </p:nvSpPr>
        <p:spPr>
          <a:xfrm>
            <a:off x="356526" y="154874"/>
            <a:ext cx="6535840" cy="9416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21169" y="1804060"/>
            <a:ext cx="7185025" cy="449897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3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6"/>
          <p:cNvSpPr>
            <a:spLocks noGrp="1"/>
          </p:cNvSpPr>
          <p:nvPr>
            <p:ph type="title"/>
          </p:nvPr>
        </p:nvSpPr>
        <p:spPr>
          <a:xfrm>
            <a:off x="356526" y="139386"/>
            <a:ext cx="6535840" cy="9596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FA29-87A5-4359-B86C-73FB3A08863B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6CDB0-C859-4A79-B599-6B2CF2E37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2935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95588"/>
              </p:ext>
            </p:extLst>
          </p:nvPr>
        </p:nvGraphicFramePr>
        <p:xfrm>
          <a:off x="76200" y="685801"/>
          <a:ext cx="8915401" cy="5680885"/>
        </p:xfrm>
        <a:graphic>
          <a:graphicData uri="http://schemas.openxmlformats.org/drawingml/2006/table">
            <a:tbl>
              <a:tblPr/>
              <a:tblGrid>
                <a:gridCol w="2738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3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3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and supports that we want to develop and sustain (list)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 what time period will we develop, implement, sustain?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 what scale and pace will we build and sustain them?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SMH Tier 1 Services and Supports: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SMH Tier 2 Services and Supports: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SMH Tier 3 Services and Supports: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79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Component 1: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Component 2: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5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Expert Consultation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79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Training, Coaching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0472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0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0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64" y="152400"/>
            <a:ext cx="7201438" cy="381000"/>
          </a:xfrm>
        </p:spPr>
        <p:txBody>
          <a:bodyPr>
            <a:normAutofit/>
          </a:bodyPr>
          <a:lstStyle/>
          <a:p>
            <a:r>
              <a:rPr lang="en-US" sz="1400" b="1" i="1" dirty="0">
                <a:latin typeface="Trebuchet MS" panose="020B0603020202020204" pitchFamily="34" charset="0"/>
              </a:rPr>
              <a:t>Worksheet 1: Financing for What? </a:t>
            </a:r>
            <a:endParaRPr lang="x-none" sz="1400" b="1" dirty="0">
              <a:latin typeface="Trebuchet MS" panose="020B0603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42602" y="651908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i="1" dirty="0"/>
              <a:t>Copyright American Institutes for Research, 2018</a:t>
            </a:r>
          </a:p>
        </p:txBody>
      </p:sp>
    </p:spTree>
    <p:extLst>
      <p:ext uri="{BB962C8B-B14F-4D97-AF65-F5344CB8AC3E}">
        <p14:creationId xmlns:p14="http://schemas.microsoft.com/office/powerpoint/2010/main" val="25162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15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43222"/>
              </p:ext>
            </p:extLst>
          </p:nvPr>
        </p:nvGraphicFramePr>
        <p:xfrm>
          <a:off x="155711" y="499793"/>
          <a:ext cx="8763001" cy="6053407"/>
        </p:xfrm>
        <a:graphic>
          <a:graphicData uri="http://schemas.openxmlformats.org/drawingml/2006/table">
            <a:tbl>
              <a:tblPr/>
              <a:tblGrid>
                <a:gridCol w="4993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Strategies/Activities 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2017-18</a:t>
                      </a: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2018-19</a:t>
                      </a: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2019-20</a:t>
                      </a: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Services and Supports:</a:t>
                      </a: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1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1 EBP </a:t>
                      </a: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(basis – e.g. session cost x dosage x # of children/year)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8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2 EBP: </a:t>
                      </a: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(basis – e.g. staff cost/session x # sessions  + materials x students)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383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Tier 3 EBP: </a:t>
                      </a: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(basis – e.g. unit cost x dosage x # of youth/year)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kumimoji="0" lang="en-US" sz="11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2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2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Components:</a:t>
                      </a: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8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endParaRPr kumimoji="0" lang="en-US" sz="9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6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Training, TA, Consultation:</a:t>
                      </a: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6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8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 &amp; Administration:</a:t>
                      </a: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8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0868" marR="70868" marT="35434" marB="354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868" marR="70868" marT="35434" marB="354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535" y="1"/>
            <a:ext cx="7472729" cy="381000"/>
          </a:xfrm>
        </p:spPr>
        <p:txBody>
          <a:bodyPr>
            <a:noAutofit/>
          </a:bodyPr>
          <a:lstStyle/>
          <a:p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Worksheet 2: Cost Estimates</a:t>
            </a:r>
            <a:endParaRPr lang="x-none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6515313"/>
            <a:ext cx="3225064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3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106" name="Group 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13307489"/>
              </p:ext>
            </p:extLst>
          </p:nvPr>
        </p:nvGraphicFramePr>
        <p:xfrm>
          <a:off x="152399" y="457201"/>
          <a:ext cx="8915400" cy="5837343"/>
        </p:xfrm>
        <a:graphic>
          <a:graphicData uri="http://schemas.openxmlformats.org/drawingml/2006/table">
            <a:tbl>
              <a:tblPr/>
              <a:tblGrid>
                <a:gridCol w="3505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Strategies/ Activities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 Sources,  Amounts</a:t>
                      </a: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Sources, Amounts</a:t>
                      </a: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Sources,  Amounts</a:t>
                      </a: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 Sources,  Amount</a:t>
                      </a: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0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 1 Services and Supports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9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 2 Services and Supports</a:t>
                      </a:r>
                    </a:p>
                  </a:txBody>
                  <a:tcPr marL="81513" marR="81513" marT="42266" marB="42266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 3 Services and Supports</a:t>
                      </a:r>
                    </a:p>
                  </a:txBody>
                  <a:tcPr marL="81513" marR="81513" marT="42266" marB="4226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1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Component 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Component 2: 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8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Training, Coaching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8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Expert Consultation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1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Other: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1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Other: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1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(Flexible Funds):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3356" name="Text Box 43"/>
          <p:cNvSpPr txBox="1">
            <a:spLocks noChangeArrowheads="1"/>
          </p:cNvSpPr>
          <p:nvPr/>
        </p:nvSpPr>
        <p:spPr bwMode="auto">
          <a:xfrm>
            <a:off x="1066800" y="89620"/>
            <a:ext cx="68693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 dirty="0">
                <a:latin typeface="Trebuchet MS" panose="020B0603020202020204" pitchFamily="34" charset="0"/>
              </a:rPr>
              <a:t>Worksheet 3: Map Current School Mental Health Funding Resources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64770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i="1" dirty="0"/>
              <a:t>Copyright American Institutes for Research</a:t>
            </a:r>
            <a:r>
              <a:rPr lang="en-US" sz="1200" i="1"/>
              <a:t>, 2018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92459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106" name="Group 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00935989"/>
              </p:ext>
            </p:extLst>
          </p:nvPr>
        </p:nvGraphicFramePr>
        <p:xfrm>
          <a:off x="152399" y="457201"/>
          <a:ext cx="8915400" cy="6074276"/>
        </p:xfrm>
        <a:graphic>
          <a:graphicData uri="http://schemas.openxmlformats.org/drawingml/2006/table">
            <a:tbl>
              <a:tblPr/>
              <a:tblGrid>
                <a:gridCol w="2438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6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9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9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Strategies/ Activities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Strategy, Source(s) of Funds </a:t>
                      </a: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Amount</a:t>
                      </a: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Restriction on Uses of Funds, if any</a:t>
                      </a: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Expected Timeframe Funding is Available</a:t>
                      </a: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0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 1 Services and Supports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79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 2 Services and Supports</a:t>
                      </a:r>
                    </a:p>
                  </a:txBody>
                  <a:tcPr marL="81513" marR="81513" marT="42266" marB="42266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6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Tier 3 Services and Supports</a:t>
                      </a:r>
                    </a:p>
                  </a:txBody>
                  <a:tcPr marL="81513" marR="81513" marT="42266" marB="42266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31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Component 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8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Component 2: 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2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78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Training, Coaching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7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781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Expert Consultation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78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1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Other: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1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Other: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1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Other:</a:t>
                      </a:r>
                    </a:p>
                  </a:txBody>
                  <a:tcPr marL="81513" marR="81513" marT="42266" marB="4226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1513" marR="81513" marT="42266" marB="422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3356" name="Text Box 43"/>
          <p:cNvSpPr txBox="1">
            <a:spLocks noChangeArrowheads="1"/>
          </p:cNvSpPr>
          <p:nvPr/>
        </p:nvSpPr>
        <p:spPr bwMode="auto">
          <a:xfrm>
            <a:off x="1284027" y="136172"/>
            <a:ext cx="66521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en-US" sz="1400" b="1" i="1" dirty="0">
                <a:latin typeface="Trebuchet MS" panose="020B0603020202020204" pitchFamily="34" charset="0"/>
              </a:rPr>
              <a:t>Worksheet 4: Proposed Financing Strategies and Sources of Funds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178" y="6531477"/>
            <a:ext cx="3225064" cy="29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4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420</Words>
  <Application>Microsoft Office PowerPoint</Application>
  <PresentationFormat>On-screen Show (4:3)</PresentationFormat>
  <Paragraphs>89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Verdana</vt:lpstr>
      <vt:lpstr>Wingdings</vt:lpstr>
      <vt:lpstr>Office Theme</vt:lpstr>
      <vt:lpstr>Worksheet 1: Financing for What? </vt:lpstr>
      <vt:lpstr>Worksheet 2: Cost Estimates</vt:lpstr>
      <vt:lpstr>PowerPoint Presentation</vt:lpstr>
      <vt:lpstr>PowerPoint Presentation</vt:lpstr>
    </vt:vector>
  </TitlesOfParts>
  <Company>FFCMH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Financing the Expansion  of Systems of Care</dc:title>
  <dc:creator>Frank Rider</dc:creator>
  <cp:lastModifiedBy>Hahn, Danielle</cp:lastModifiedBy>
  <cp:revision>57</cp:revision>
  <cp:lastPrinted>2016-09-23T23:56:40Z</cp:lastPrinted>
  <dcterms:created xsi:type="dcterms:W3CDTF">2012-05-23T23:37:24Z</dcterms:created>
  <dcterms:modified xsi:type="dcterms:W3CDTF">2018-10-08T15:39:43Z</dcterms:modified>
</cp:coreProperties>
</file>