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8f86786c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8f86786c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8f86786c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8f86786c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8f86786c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8f86786c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782b1871e_0_1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782b1871e_0_1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cac5a36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cac5a36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Boxes in red have not yet been completed.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782b1871e_0_1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782b1871e_0_1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ca41895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ca41895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782b1871e_0_1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782b1871e_0_1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health has been defined as a state of well-being by the World Health Organization (WHO)</a:t>
            </a:r>
            <a:endParaRPr sz="12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mental health intervention programs include guidance for teachers as they engaged alongside school-based mental health professionals with student mental health issues (Not uniformly applied to all teacher preparation)</a:t>
            </a:r>
            <a:endParaRPr sz="12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35c4a1d4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35c4a1d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35c4a1d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35c4a1d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Some provinces and states provide higher standards of preparation to address students’ mental health  than others (Brown et al, 2019).</a:t>
            </a:r>
            <a:endParaRPr sz="1200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Many states did not provide significant standards of mental health interventions for teacher certification programs (Brown et al, 2019).  </a:t>
            </a:r>
            <a:endParaRPr sz="1200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782b1871e_0_1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782b1871e_0_1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782b1871e_0_1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782b1871e_0_1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Secondary Driving Questions: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does program leadership and/or faculty determine mental health program and course content?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organizations drive mental health training in teacher education programs?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Where does mental health content “end up” in programs (e.g., courses, practicum, online components)?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do instructors teach about mental health?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do prospective teachers learn about mental health?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 do prospective teachers prepare to manage  the mental health of their future students? </a:t>
            </a:r>
            <a:endParaRPr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3782782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3782782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35c4a1d4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35c4a1d4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Boxes in red have not yet been completed.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8f86786c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8f86786c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Built this list using interdisciplinary expert feedback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Looked for these </a:t>
            </a:r>
            <a:r>
              <a:rPr lang="en"/>
              <a:t>keywords</a:t>
            </a:r>
            <a:r>
              <a:rPr lang="en"/>
              <a:t> in the syllabi we collected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sample data to follow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pstromberg@luc.edu" TargetMode="External"/><Relationship Id="rId4" Type="http://schemas.openxmlformats.org/officeDocument/2006/relationships/hyperlink" Target="mailto:cbethea4@gmu.edu" TargetMode="External"/><Relationship Id="rId5" Type="http://schemas.openxmlformats.org/officeDocument/2006/relationships/hyperlink" Target="mailto:ebrown11@gmu.edu" TargetMode="External"/><Relationship Id="rId6" Type="http://schemas.openxmlformats.org/officeDocument/2006/relationships/hyperlink" Target="mailto:kphillippo@luc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27952" y="25268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Center for Mental Health Conference - October 2020</a:t>
            </a:r>
            <a:endParaRPr b="1" sz="20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2" y="29973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Paul Stromberg, Canaan </a:t>
            </a:r>
            <a:r>
              <a:rPr lang="en" sz="1500"/>
              <a:t>Bethea, Elizabeth Levine Brown, Katherine Phillippo</a:t>
            </a:r>
            <a:endParaRPr sz="15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800" y="3075975"/>
            <a:ext cx="1958001" cy="19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50" y="107725"/>
            <a:ext cx="1851550" cy="18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729450" y="1932050"/>
            <a:ext cx="76881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Mental Health in Teacher </a:t>
            </a:r>
            <a:r>
              <a:rPr lang="en" sz="3100"/>
              <a:t>E</a:t>
            </a:r>
            <a:r>
              <a:rPr lang="en" sz="3100"/>
              <a:t>d. Programs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ctrTitle"/>
          </p:nvPr>
        </p:nvSpPr>
        <p:spPr>
          <a:xfrm>
            <a:off x="729450" y="1322450"/>
            <a:ext cx="76881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George Mason University </a:t>
            </a:r>
            <a:endParaRPr sz="4400"/>
          </a:p>
        </p:txBody>
      </p:sp>
      <p:sp>
        <p:nvSpPr>
          <p:cNvPr id="163" name="Google Shape;163;p22"/>
          <p:cNvSpPr txBox="1"/>
          <p:nvPr>
            <p:ph idx="1" type="subTitle"/>
          </p:nvPr>
        </p:nvSpPr>
        <p:spPr>
          <a:xfrm>
            <a:off x="729452" y="21978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Early Findings From Syllabi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674050" y="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George Mason Special Education Syllabi Data</a:t>
            </a: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5" y="611400"/>
            <a:ext cx="8995777" cy="44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674050" y="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George Mason Early Childhood Ed. Syllabi Data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0" y="535200"/>
            <a:ext cx="9042700" cy="4462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mental health content seems to appear in early childhood and special </a:t>
            </a:r>
            <a:r>
              <a:rPr lang="en" sz="1800"/>
              <a:t>education</a:t>
            </a:r>
            <a:r>
              <a:rPr lang="en" sz="1800"/>
              <a:t> programs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Seems to be a stronger emphasis on behavioral management</a:t>
            </a:r>
            <a:r>
              <a:rPr lang="en" sz="1800"/>
              <a:t> and child development than most other areas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Implications for what is valued in education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Need to understand perspectives of university students, </a:t>
            </a:r>
            <a:r>
              <a:rPr lang="en" sz="1800"/>
              <a:t>instructors</a:t>
            </a:r>
            <a:r>
              <a:rPr lang="en" sz="1800"/>
              <a:t>, and teacher placement supervisors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Research Steps</a:t>
            </a:r>
            <a:endParaRPr/>
          </a:p>
        </p:txBody>
      </p:sp>
      <p:cxnSp>
        <p:nvCxnSpPr>
          <p:cNvPr id="187" name="Google Shape;187;p26"/>
          <p:cNvCxnSpPr/>
          <p:nvPr/>
        </p:nvCxnSpPr>
        <p:spPr>
          <a:xfrm>
            <a:off x="268350" y="3518450"/>
            <a:ext cx="8667000" cy="3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88" name="Google Shape;188;p26"/>
          <p:cNvGrpSpPr/>
          <p:nvPr/>
        </p:nvGrpSpPr>
        <p:grpSpPr>
          <a:xfrm>
            <a:off x="387625" y="2084800"/>
            <a:ext cx="2276100" cy="1503300"/>
            <a:chOff x="387625" y="2084800"/>
            <a:chExt cx="2276100" cy="1503300"/>
          </a:xfrm>
        </p:grpSpPr>
        <p:sp>
          <p:nvSpPr>
            <p:cNvPr id="189" name="Google Shape;189;p26"/>
            <p:cNvSpPr txBox="1"/>
            <p:nvPr/>
          </p:nvSpPr>
          <p:spPr>
            <a:xfrm>
              <a:off x="387625" y="20848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Identified states with the highest number of mental health standards: </a:t>
              </a: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Virginia, Tennessee, Florida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90" name="Google Shape;190;p26"/>
            <p:cNvCxnSpPr>
              <a:stCxn id="189" idx="2"/>
            </p:cNvCxnSpPr>
            <p:nvPr/>
          </p:nvCxnSpPr>
          <p:spPr>
            <a:xfrm>
              <a:off x="1525675" y="3058900"/>
              <a:ext cx="134100" cy="529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91" name="Google Shape;191;p26"/>
          <p:cNvGrpSpPr/>
          <p:nvPr/>
        </p:nvGrpSpPr>
        <p:grpSpPr>
          <a:xfrm>
            <a:off x="3270050" y="2084800"/>
            <a:ext cx="2276100" cy="1503300"/>
            <a:chOff x="387625" y="2084800"/>
            <a:chExt cx="2276100" cy="1503300"/>
          </a:xfrm>
        </p:grpSpPr>
        <p:sp>
          <p:nvSpPr>
            <p:cNvPr id="192" name="Google Shape;192;p26"/>
            <p:cNvSpPr txBox="1"/>
            <p:nvPr/>
          </p:nvSpPr>
          <p:spPr>
            <a:xfrm>
              <a:off x="387625" y="20848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Identified all teacher certification programs and required courses at those schools + collected syllabi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93" name="Google Shape;193;p26"/>
            <p:cNvCxnSpPr>
              <a:stCxn id="192" idx="2"/>
            </p:cNvCxnSpPr>
            <p:nvPr/>
          </p:nvCxnSpPr>
          <p:spPr>
            <a:xfrm>
              <a:off x="1525675" y="3058900"/>
              <a:ext cx="134100" cy="529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94" name="Google Shape;194;p26"/>
          <p:cNvGrpSpPr/>
          <p:nvPr/>
        </p:nvGrpSpPr>
        <p:grpSpPr>
          <a:xfrm>
            <a:off x="6053525" y="2091350"/>
            <a:ext cx="2276100" cy="1503300"/>
            <a:chOff x="387625" y="2084800"/>
            <a:chExt cx="2276100" cy="1503300"/>
          </a:xfrm>
        </p:grpSpPr>
        <p:sp>
          <p:nvSpPr>
            <p:cNvPr id="195" name="Google Shape;195;p26"/>
            <p:cNvSpPr txBox="1"/>
            <p:nvPr/>
          </p:nvSpPr>
          <p:spPr>
            <a:xfrm>
              <a:off x="387625" y="20848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Interview university faculty and instructors to figure out what is being actually taught and why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96" name="Google Shape;196;p26"/>
            <p:cNvCxnSpPr>
              <a:stCxn id="195" idx="2"/>
            </p:cNvCxnSpPr>
            <p:nvPr/>
          </p:nvCxnSpPr>
          <p:spPr>
            <a:xfrm>
              <a:off x="1525675" y="3058900"/>
              <a:ext cx="134100" cy="529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97" name="Google Shape;197;p26"/>
          <p:cNvGrpSpPr/>
          <p:nvPr/>
        </p:nvGrpSpPr>
        <p:grpSpPr>
          <a:xfrm>
            <a:off x="1073075" y="3481625"/>
            <a:ext cx="2276100" cy="1458075"/>
            <a:chOff x="1073075" y="3481625"/>
            <a:chExt cx="2276100" cy="1458075"/>
          </a:xfrm>
        </p:grpSpPr>
        <p:sp>
          <p:nvSpPr>
            <p:cNvPr id="198" name="Google Shape;198;p26"/>
            <p:cNvSpPr txBox="1"/>
            <p:nvPr/>
          </p:nvSpPr>
          <p:spPr>
            <a:xfrm>
              <a:off x="1073075" y="39656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Identified all Schools of Education in those states on U.S. News and World Report top 200 List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99" name="Google Shape;199;p26"/>
            <p:cNvCxnSpPr/>
            <p:nvPr/>
          </p:nvCxnSpPr>
          <p:spPr>
            <a:xfrm flipH="1" rot="10800000">
              <a:off x="2433275" y="3481625"/>
              <a:ext cx="336300" cy="484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200" name="Google Shape;200;p26"/>
          <p:cNvGrpSpPr/>
          <p:nvPr/>
        </p:nvGrpSpPr>
        <p:grpSpPr>
          <a:xfrm>
            <a:off x="3719013" y="3481625"/>
            <a:ext cx="2276100" cy="1458075"/>
            <a:chOff x="1073075" y="3481625"/>
            <a:chExt cx="2276100" cy="1458075"/>
          </a:xfrm>
        </p:grpSpPr>
        <p:sp>
          <p:nvSpPr>
            <p:cNvPr id="201" name="Google Shape;201;p26"/>
            <p:cNvSpPr txBox="1"/>
            <p:nvPr/>
          </p:nvSpPr>
          <p:spPr>
            <a:xfrm>
              <a:off x="1073075" y="39656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Built a list of mental health key words and searched for instances of those words in collected syllabi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02" name="Google Shape;202;p26"/>
            <p:cNvCxnSpPr/>
            <p:nvPr/>
          </p:nvCxnSpPr>
          <p:spPr>
            <a:xfrm flipH="1" rot="10800000">
              <a:off x="2433275" y="3481625"/>
              <a:ext cx="336300" cy="484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203" name="Google Shape;203;p26"/>
          <p:cNvGrpSpPr/>
          <p:nvPr/>
        </p:nvGrpSpPr>
        <p:grpSpPr>
          <a:xfrm>
            <a:off x="6364975" y="3518450"/>
            <a:ext cx="2276100" cy="1458075"/>
            <a:chOff x="1073075" y="3481625"/>
            <a:chExt cx="2276100" cy="1458075"/>
          </a:xfrm>
        </p:grpSpPr>
        <p:sp>
          <p:nvSpPr>
            <p:cNvPr id="204" name="Google Shape;204;p26"/>
            <p:cNvSpPr txBox="1"/>
            <p:nvPr/>
          </p:nvSpPr>
          <p:spPr>
            <a:xfrm>
              <a:off x="1073075" y="39656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Evaluation teacher prep. programs for supporting student mental health needs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05" name="Google Shape;205;p26"/>
            <p:cNvCxnSpPr/>
            <p:nvPr/>
          </p:nvCxnSpPr>
          <p:spPr>
            <a:xfrm flipH="1" rot="10800000">
              <a:off x="2433275" y="3481625"/>
              <a:ext cx="336300" cy="484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Practice and Policy</a:t>
            </a:r>
            <a:endParaRPr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Re-evaluation of state standards</a:t>
            </a:r>
            <a:endParaRPr sz="1800"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To what degree are standards actually driving </a:t>
            </a:r>
            <a:r>
              <a:rPr lang="en" sz="1800"/>
              <a:t>class</a:t>
            </a:r>
            <a:r>
              <a:rPr lang="en" sz="1800"/>
              <a:t> content?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Evaluation for high-quality t</a:t>
            </a:r>
            <a:r>
              <a:rPr lang="en" sz="1800"/>
              <a:t>each</a:t>
            </a:r>
            <a:r>
              <a:rPr lang="en" sz="1800"/>
              <a:t>ing</a:t>
            </a:r>
            <a:r>
              <a:rPr lang="en" sz="1800"/>
              <a:t> and preparation for supporting student mental health needs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r>
              <a:rPr lang="en"/>
              <a:t>?</a:t>
            </a:r>
            <a:endParaRPr/>
          </a:p>
        </p:txBody>
      </p:sp>
      <p:sp>
        <p:nvSpPr>
          <p:cNvPr id="217" name="Google Shape;217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Paul Stromberg --- </a:t>
            </a:r>
            <a:r>
              <a:rPr lang="en" sz="1800">
                <a:uFill>
                  <a:noFill/>
                </a:uFill>
                <a:hlinkClick r:id="rId3"/>
              </a:rPr>
              <a:t>pstromberg@luc.edu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Canaan Bethea --- </a:t>
            </a:r>
            <a:r>
              <a:rPr lang="en" sz="1800">
                <a:uFill>
                  <a:noFill/>
                </a:uFill>
                <a:hlinkClick r:id="rId4"/>
              </a:rPr>
              <a:t>cbethea4@gmu.edu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Elizabeth Levine Brown --- </a:t>
            </a:r>
            <a:r>
              <a:rPr lang="en" sz="1800">
                <a:uFill>
                  <a:noFill/>
                </a:uFill>
                <a:hlinkClick r:id="rId5"/>
              </a:rPr>
              <a:t>ebrown11@gmu.edu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Katherine Phillippo --- </a:t>
            </a:r>
            <a:r>
              <a:rPr lang="en" sz="1800">
                <a:uFill>
                  <a:noFill/>
                </a:uFill>
                <a:hlinkClick r:id="rId6"/>
              </a:rPr>
              <a:t>kphillippo@luc.edu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09425" y="1850275"/>
            <a:ext cx="84189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3F3F3F"/>
                </a:solidFill>
              </a:rPr>
              <a:t>U.S. P-12 students face a variety of mental health concerns that stand to jeopardize their well-being and achievement. </a:t>
            </a:r>
            <a:endParaRPr sz="1800">
              <a:solidFill>
                <a:srgbClr val="3F3F3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3F3F3F"/>
                </a:solidFill>
              </a:rPr>
              <a:t>Teachers stand in the position to provide first-line support to the young people they see daily </a:t>
            </a:r>
            <a:r>
              <a:rPr lang="en" sz="1000">
                <a:solidFill>
                  <a:srgbClr val="3F3F3F"/>
                </a:solidFill>
              </a:rPr>
              <a:t>(Reinke, Herman, &amp; Newcomer, 2016; Schonfeld et al., </a:t>
            </a:r>
            <a:r>
              <a:rPr lang="en" sz="1000">
                <a:solidFill>
                  <a:srgbClr val="3F3F3F"/>
                </a:solidFill>
              </a:rPr>
              <a:t>2015</a:t>
            </a:r>
            <a:r>
              <a:rPr lang="en" sz="1000">
                <a:solidFill>
                  <a:srgbClr val="3F3F3F"/>
                </a:solidFill>
              </a:rPr>
              <a:t>).</a:t>
            </a:r>
            <a:endParaRPr sz="1000">
              <a:solidFill>
                <a:srgbClr val="3F3F3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3F3F3F"/>
                </a:solidFill>
              </a:rPr>
              <a:t>Literature emphasizes the necessity of teacher preparation to address student mental health issues in schools </a:t>
            </a:r>
            <a:r>
              <a:rPr lang="en" sz="1000">
                <a:solidFill>
                  <a:srgbClr val="3F3F3F"/>
                </a:solidFill>
              </a:rPr>
              <a:t>(Mazzer &amp; Rickwood, 2015; Phillippo, 2013; Phillippo &amp; Kelly, 2014; Phillippo &amp; Blosser, 2017; Reinke et al., 2011; Ringeisen et al., 2016)</a:t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5000" y="1850275"/>
            <a:ext cx="7963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3F3F3F"/>
                </a:solidFill>
              </a:rPr>
              <a:t>Scholars also voice concern about the absence of opportunities for teacher learning in this area </a:t>
            </a:r>
            <a:r>
              <a:rPr lang="en" sz="1000">
                <a:solidFill>
                  <a:srgbClr val="3F3F3F"/>
                </a:solidFill>
              </a:rPr>
              <a:t>(Graham et al., 2011; Koller &amp; Bertel, 2006; Mazzer &amp; Rickwood, 2015; Oberle &amp; Schonert-Reichl, 2016)</a:t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Our</a:t>
            </a:r>
            <a:r>
              <a:rPr lang="en" sz="2200"/>
              <a:t> </a:t>
            </a:r>
            <a:r>
              <a:rPr lang="en" sz="2200"/>
              <a:t>T</a:t>
            </a:r>
            <a:r>
              <a:rPr lang="en" sz="2200"/>
              <a:t>eam’</a:t>
            </a:r>
            <a:r>
              <a:rPr lang="en" sz="2200"/>
              <a:t>s Research: Mental Health and Teacher Prep.</a:t>
            </a:r>
            <a:endParaRPr sz="2200"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1774075"/>
            <a:ext cx="7688700" cy="3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700"/>
              <a:buChar char="●"/>
            </a:pPr>
            <a:r>
              <a:rPr lang="en" sz="1700">
                <a:solidFill>
                  <a:srgbClr val="2E2E2E"/>
                </a:solidFill>
              </a:rPr>
              <a:t>Mental health-related </a:t>
            </a:r>
            <a:r>
              <a:rPr lang="en" sz="1700">
                <a:solidFill>
                  <a:srgbClr val="2E2E2E"/>
                </a:solidFill>
              </a:rPr>
              <a:t>certification</a:t>
            </a:r>
            <a:r>
              <a:rPr lang="en" sz="1700">
                <a:solidFill>
                  <a:srgbClr val="2E2E2E"/>
                </a:solidFill>
              </a:rPr>
              <a:t> standards in U.S. and Canada are limited </a:t>
            </a:r>
            <a:r>
              <a:rPr lang="en" sz="1000">
                <a:solidFill>
                  <a:srgbClr val="2E2E2E"/>
                </a:solidFill>
              </a:rPr>
              <a:t>(Brown et al, </a:t>
            </a:r>
            <a:r>
              <a:rPr lang="en" sz="1000">
                <a:solidFill>
                  <a:srgbClr val="2E2E2E"/>
                </a:solidFill>
              </a:rPr>
              <a:t>2019</a:t>
            </a:r>
            <a:r>
              <a:rPr lang="en" sz="1000">
                <a:solidFill>
                  <a:srgbClr val="2E2E2E"/>
                </a:solidFill>
              </a:rPr>
              <a:t>).</a:t>
            </a:r>
            <a:endParaRPr sz="1000">
              <a:solidFill>
                <a:srgbClr val="2E2E2E"/>
              </a:solidFill>
            </a:endParaRPr>
          </a:p>
          <a:p>
            <a:pPr indent="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2E2E"/>
              </a:solidFill>
            </a:endParaRPr>
          </a:p>
          <a:p>
            <a:pPr indent="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2E2E"/>
              </a:solidFill>
            </a:endParaRPr>
          </a:p>
          <a:p>
            <a:pPr indent="-33655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700"/>
              <a:buChar char="●"/>
            </a:pPr>
            <a:r>
              <a:rPr lang="en" sz="1700">
                <a:solidFill>
                  <a:srgbClr val="2E2E2E"/>
                </a:solidFill>
              </a:rPr>
              <a:t>Researchers should collect information about teacher </a:t>
            </a:r>
            <a:r>
              <a:rPr lang="en" sz="1700">
                <a:solidFill>
                  <a:srgbClr val="2E2E2E"/>
                </a:solidFill>
              </a:rPr>
              <a:t>certification</a:t>
            </a:r>
            <a:r>
              <a:rPr lang="en" sz="1700">
                <a:solidFill>
                  <a:srgbClr val="2E2E2E"/>
                </a:solidFill>
              </a:rPr>
              <a:t> programs in states that have the most standards for mental health training </a:t>
            </a:r>
            <a:r>
              <a:rPr lang="en" sz="1000">
                <a:solidFill>
                  <a:srgbClr val="2E2E2E"/>
                </a:solidFill>
              </a:rPr>
              <a:t>(Brown et al, 2019).</a:t>
            </a:r>
            <a:r>
              <a:rPr lang="en" sz="1700">
                <a:solidFill>
                  <a:srgbClr val="2E2E2E"/>
                </a:solidFill>
              </a:rPr>
              <a:t> </a:t>
            </a:r>
            <a:endParaRPr sz="1700">
              <a:solidFill>
                <a:srgbClr val="2E2E2E"/>
              </a:solidFill>
            </a:endParaRPr>
          </a:p>
          <a:p>
            <a:pPr indent="-336550" lvl="1" marL="914400" marR="2540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700"/>
              <a:buChar char="○"/>
            </a:pPr>
            <a:r>
              <a:rPr lang="en" sz="1700">
                <a:solidFill>
                  <a:srgbClr val="2E2E2E"/>
                </a:solidFill>
              </a:rPr>
              <a:t>Tennessee</a:t>
            </a:r>
            <a:r>
              <a:rPr lang="en" sz="1700">
                <a:solidFill>
                  <a:srgbClr val="2E2E2E"/>
                </a:solidFill>
              </a:rPr>
              <a:t>, Virginia, and Florida </a:t>
            </a:r>
            <a:endParaRPr sz="1700">
              <a:solidFill>
                <a:srgbClr val="2E2E2E"/>
              </a:solidFill>
            </a:endParaRPr>
          </a:p>
          <a:p>
            <a:pPr indent="0" lvl="0" marL="91440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E2E2E"/>
              </a:solidFill>
            </a:endParaRPr>
          </a:p>
          <a:p>
            <a:pPr indent="-33655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700"/>
              <a:buChar char="●"/>
            </a:pPr>
            <a:r>
              <a:rPr lang="en" sz="1700">
                <a:solidFill>
                  <a:srgbClr val="2E2E2E"/>
                </a:solidFill>
              </a:rPr>
              <a:t>Generalist teachers less often encountered mental health training than specialist teachers (ESL, Special Education, Health, Ect.)</a:t>
            </a:r>
            <a:endParaRPr sz="1700">
              <a:solidFill>
                <a:srgbClr val="2E2E2E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Purpose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The purpose of this study is to explore the mental health training provided by teacher certification programs in hopes of understanding how well </a:t>
            </a:r>
            <a:r>
              <a:rPr lang="en" sz="1800">
                <a:solidFill>
                  <a:srgbClr val="000000"/>
                </a:solidFill>
              </a:rPr>
              <a:t>future</a:t>
            </a:r>
            <a:r>
              <a:rPr lang="en" sz="1800">
                <a:solidFill>
                  <a:srgbClr val="000000"/>
                </a:solidFill>
              </a:rPr>
              <a:t> teachers are being prepared to deal with student mental health.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686000" y="1995425"/>
            <a:ext cx="81681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How do teacher education programs prepare </a:t>
            </a:r>
            <a:r>
              <a:rPr lang="en" sz="1800">
                <a:solidFill>
                  <a:srgbClr val="000000"/>
                </a:solidFill>
              </a:rPr>
              <a:t>candidates</a:t>
            </a:r>
            <a:r>
              <a:rPr lang="en" sz="1800">
                <a:solidFill>
                  <a:srgbClr val="000000"/>
                </a:solidFill>
              </a:rPr>
              <a:t> to address student  mental health?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727650" y="1519525"/>
            <a:ext cx="7688700" cy="3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Comparative study of teacher certification programs in 3 states: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States with a relatively high number of mental health certification requirements </a:t>
            </a:r>
            <a:r>
              <a:rPr lang="en" sz="1000">
                <a:solidFill>
                  <a:srgbClr val="000000"/>
                </a:solidFill>
              </a:rPr>
              <a:t>(Brown et al., </a:t>
            </a:r>
            <a:r>
              <a:rPr lang="en" sz="1000">
                <a:solidFill>
                  <a:srgbClr val="000000"/>
                </a:solidFill>
              </a:rPr>
              <a:t>2019</a:t>
            </a:r>
            <a:r>
              <a:rPr lang="en" sz="1000">
                <a:solidFill>
                  <a:srgbClr val="000000"/>
                </a:solidFill>
              </a:rPr>
              <a:t>).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Schools with multiple programs (generalist + at least 4 specialties) with corresponding mental health certification requirements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Development of mental health key words 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Syllabi collection and </a:t>
            </a:r>
            <a:r>
              <a:rPr lang="en" sz="1800">
                <a:solidFill>
                  <a:srgbClr val="000000"/>
                </a:solidFill>
              </a:rPr>
              <a:t>analysis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Timeline</a:t>
            </a:r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268350" y="3518450"/>
            <a:ext cx="8667000" cy="3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33" name="Google Shape;133;p20"/>
          <p:cNvGrpSpPr/>
          <p:nvPr/>
        </p:nvGrpSpPr>
        <p:grpSpPr>
          <a:xfrm>
            <a:off x="387625" y="2084800"/>
            <a:ext cx="2276100" cy="1503300"/>
            <a:chOff x="387625" y="2084800"/>
            <a:chExt cx="2276100" cy="1503300"/>
          </a:xfrm>
        </p:grpSpPr>
        <p:sp>
          <p:nvSpPr>
            <p:cNvPr id="134" name="Google Shape;134;p20"/>
            <p:cNvSpPr txBox="1"/>
            <p:nvPr/>
          </p:nvSpPr>
          <p:spPr>
            <a:xfrm>
              <a:off x="387625" y="20848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Identified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 states with the highest number of mental health standards: </a:t>
              </a: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Virginia, Tennessee, Florida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35" name="Google Shape;135;p20"/>
            <p:cNvCxnSpPr>
              <a:stCxn id="134" idx="2"/>
            </p:cNvCxnSpPr>
            <p:nvPr/>
          </p:nvCxnSpPr>
          <p:spPr>
            <a:xfrm>
              <a:off x="1525675" y="3058900"/>
              <a:ext cx="134100" cy="529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36" name="Google Shape;136;p20"/>
          <p:cNvGrpSpPr/>
          <p:nvPr/>
        </p:nvGrpSpPr>
        <p:grpSpPr>
          <a:xfrm>
            <a:off x="3270050" y="2084800"/>
            <a:ext cx="2276100" cy="1503300"/>
            <a:chOff x="387625" y="2084800"/>
            <a:chExt cx="2276100" cy="1503300"/>
          </a:xfrm>
        </p:grpSpPr>
        <p:sp>
          <p:nvSpPr>
            <p:cNvPr id="137" name="Google Shape;137;p20"/>
            <p:cNvSpPr txBox="1"/>
            <p:nvPr/>
          </p:nvSpPr>
          <p:spPr>
            <a:xfrm>
              <a:off x="387625" y="20848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Identified all teacher certification programs and required courses at those schools + collected syllabi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38" name="Google Shape;138;p20"/>
            <p:cNvCxnSpPr>
              <a:stCxn id="137" idx="2"/>
            </p:cNvCxnSpPr>
            <p:nvPr/>
          </p:nvCxnSpPr>
          <p:spPr>
            <a:xfrm>
              <a:off x="1525675" y="3058900"/>
              <a:ext cx="134100" cy="529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39" name="Google Shape;139;p20"/>
          <p:cNvGrpSpPr/>
          <p:nvPr/>
        </p:nvGrpSpPr>
        <p:grpSpPr>
          <a:xfrm>
            <a:off x="6053525" y="2091350"/>
            <a:ext cx="2276100" cy="1503300"/>
            <a:chOff x="387625" y="2084800"/>
            <a:chExt cx="2276100" cy="1503300"/>
          </a:xfrm>
        </p:grpSpPr>
        <p:sp>
          <p:nvSpPr>
            <p:cNvPr id="140" name="Google Shape;140;p20"/>
            <p:cNvSpPr txBox="1"/>
            <p:nvPr/>
          </p:nvSpPr>
          <p:spPr>
            <a:xfrm>
              <a:off x="387625" y="20848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Interview university faculty and instructors to figure out what is being actually taught and why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41" name="Google Shape;141;p20"/>
            <p:cNvCxnSpPr>
              <a:stCxn id="140" idx="2"/>
            </p:cNvCxnSpPr>
            <p:nvPr/>
          </p:nvCxnSpPr>
          <p:spPr>
            <a:xfrm>
              <a:off x="1525675" y="3058900"/>
              <a:ext cx="134100" cy="529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42" name="Google Shape;142;p20"/>
          <p:cNvGrpSpPr/>
          <p:nvPr/>
        </p:nvGrpSpPr>
        <p:grpSpPr>
          <a:xfrm>
            <a:off x="1073075" y="3481625"/>
            <a:ext cx="2276100" cy="1458075"/>
            <a:chOff x="1073075" y="3481625"/>
            <a:chExt cx="2276100" cy="1458075"/>
          </a:xfrm>
        </p:grpSpPr>
        <p:sp>
          <p:nvSpPr>
            <p:cNvPr id="143" name="Google Shape;143;p20"/>
            <p:cNvSpPr txBox="1"/>
            <p:nvPr/>
          </p:nvSpPr>
          <p:spPr>
            <a:xfrm>
              <a:off x="1073075" y="39656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Identified all Schools of Education in those states on U.S. News and World Report top 200 List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44" name="Google Shape;144;p20"/>
            <p:cNvCxnSpPr/>
            <p:nvPr/>
          </p:nvCxnSpPr>
          <p:spPr>
            <a:xfrm flipH="1" rot="10800000">
              <a:off x="2433275" y="3481625"/>
              <a:ext cx="336300" cy="484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45" name="Google Shape;145;p20"/>
          <p:cNvGrpSpPr/>
          <p:nvPr/>
        </p:nvGrpSpPr>
        <p:grpSpPr>
          <a:xfrm>
            <a:off x="3719013" y="3481625"/>
            <a:ext cx="2276100" cy="1458075"/>
            <a:chOff x="1073075" y="3481625"/>
            <a:chExt cx="2276100" cy="1458075"/>
          </a:xfrm>
        </p:grpSpPr>
        <p:sp>
          <p:nvSpPr>
            <p:cNvPr id="146" name="Google Shape;146;p20"/>
            <p:cNvSpPr txBox="1"/>
            <p:nvPr/>
          </p:nvSpPr>
          <p:spPr>
            <a:xfrm>
              <a:off x="1073075" y="39656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Built a list of mental health key words and searched for instances of those words in collected syllabi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47" name="Google Shape;147;p20"/>
            <p:cNvCxnSpPr/>
            <p:nvPr/>
          </p:nvCxnSpPr>
          <p:spPr>
            <a:xfrm flipH="1" rot="10800000">
              <a:off x="2433275" y="3481625"/>
              <a:ext cx="336300" cy="484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48" name="Google Shape;148;p20"/>
          <p:cNvGrpSpPr/>
          <p:nvPr/>
        </p:nvGrpSpPr>
        <p:grpSpPr>
          <a:xfrm>
            <a:off x="6364975" y="3518450"/>
            <a:ext cx="2276100" cy="1458075"/>
            <a:chOff x="1073075" y="3481625"/>
            <a:chExt cx="2276100" cy="1458075"/>
          </a:xfrm>
        </p:grpSpPr>
        <p:sp>
          <p:nvSpPr>
            <p:cNvPr id="149" name="Google Shape;149;p20"/>
            <p:cNvSpPr txBox="1"/>
            <p:nvPr/>
          </p:nvSpPr>
          <p:spPr>
            <a:xfrm>
              <a:off x="1073075" y="3965600"/>
              <a:ext cx="2276100" cy="974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Evaluation teacher prep. programs for supporting student mental health needs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0" name="Google Shape;150;p20"/>
            <p:cNvCxnSpPr/>
            <p:nvPr/>
          </p:nvCxnSpPr>
          <p:spPr>
            <a:xfrm flipH="1" rot="10800000">
              <a:off x="2433275" y="3481625"/>
              <a:ext cx="336300" cy="484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Key Word List:</a:t>
            </a:r>
            <a:endParaRPr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729450" y="1853850"/>
            <a:ext cx="46263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Abuse/child abuse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Addiction/addictive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Alcohol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Anxiety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Addiction/addictive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Attention Deficit Hyperactivity Disorders/ADD/ADHD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Autism/Autistic Spectrum Disorder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Behavioral conduct; behavior management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Bias or Discrimination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Body image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Bullies; bullying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Climate (classroom or school)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Collaboration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5355750" y="1853850"/>
            <a:ext cx="36339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Conflict resolution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Coping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Crisis/crises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Culture/cultural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Depression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Development (cognitive, emotional, intellectual, personal, physical, social, neurological)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Disorders/psychological diagnoses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Distress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Drugs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Eating disorders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14"/>
            </a:pPr>
            <a:r>
              <a:rPr lang="en"/>
              <a:t>Emotion...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